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501" r:id="rId3"/>
    <p:sldId id="498" r:id="rId4"/>
    <p:sldId id="505" r:id="rId5"/>
    <p:sldId id="440" r:id="rId6"/>
    <p:sldId id="461" r:id="rId7"/>
    <p:sldId id="462" r:id="rId8"/>
    <p:sldId id="474" r:id="rId9"/>
    <p:sldId id="475" r:id="rId10"/>
    <p:sldId id="464" r:id="rId11"/>
    <p:sldId id="476" r:id="rId12"/>
    <p:sldId id="463" r:id="rId13"/>
    <p:sldId id="477" r:id="rId14"/>
    <p:sldId id="478" r:id="rId15"/>
    <p:sldId id="459" r:id="rId16"/>
    <p:sldId id="441" r:id="rId17"/>
    <p:sldId id="469" r:id="rId18"/>
    <p:sldId id="465" r:id="rId19"/>
    <p:sldId id="460" r:id="rId20"/>
    <p:sldId id="468" r:id="rId21"/>
    <p:sldId id="337" r:id="rId22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id="{F7698531-2FAB-49AC-8640-FCBA2DD1C6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id="{01EC172F-BE62-4F1A-AAD3-97B8C367D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C0EE9F63-F419-4E65-8907-D24B44A32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7C3349-D8D0-4A18-A121-08856E4998CF}" type="slidenum">
              <a:rPr lang="en-US" altLang="pt-BR" smtClean="0"/>
              <a:pPr/>
              <a:t>15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>
            <a:extLst>
              <a:ext uri="{FF2B5EF4-FFF2-40B4-BE49-F238E27FC236}">
                <a16:creationId xmlns:a16="http://schemas.microsoft.com/office/drawing/2014/main" id="{426F5597-82EB-487A-B0E1-EAB041CD77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>
            <a:extLst>
              <a:ext uri="{FF2B5EF4-FFF2-40B4-BE49-F238E27FC236}">
                <a16:creationId xmlns:a16="http://schemas.microsoft.com/office/drawing/2014/main" id="{02EC9493-0846-4F0C-96DD-CDA3FE1F5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6C6728C8-32B9-45D5-BAC7-4522C35AF4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E11119-8FCC-49CE-B950-EBDB1E9EE6BE}" type="slidenum">
              <a:rPr lang="en-US" altLang="pt-BR" smtClean="0"/>
              <a:pPr/>
              <a:t>19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>
            <a:extLst>
              <a:ext uri="{FF2B5EF4-FFF2-40B4-BE49-F238E27FC236}">
                <a16:creationId xmlns:a16="http://schemas.microsoft.com/office/drawing/2014/main" id="{7B09CB1A-2B73-45DA-86BF-68122A7F9C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>
            <a:extLst>
              <a:ext uri="{FF2B5EF4-FFF2-40B4-BE49-F238E27FC236}">
                <a16:creationId xmlns:a16="http://schemas.microsoft.com/office/drawing/2014/main" id="{BCD90DF8-CC97-4B7E-BD4C-04F791704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Espaço Reservado para Número de Slide 3">
            <a:extLst>
              <a:ext uri="{FF2B5EF4-FFF2-40B4-BE49-F238E27FC236}">
                <a16:creationId xmlns:a16="http://schemas.microsoft.com/office/drawing/2014/main" id="{9485EC9F-FD40-4237-8056-0CA0606FA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A14879-9EE0-467E-8B14-4CDCBBBCDC7F}" type="slidenum">
              <a:rPr lang="en-US" altLang="pt-BR" smtClean="0"/>
              <a:pPr/>
              <a:t>20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professorcesarcosta.com.br/upload/imagens_upload/Apostila%20Codesys%20Avancada.pdf" TargetMode="External"/><Relationship Id="rId5" Type="http://schemas.openxmlformats.org/officeDocument/2006/relationships/hyperlink" Target="http://professorcesarcosta.com.br/upload/imagens_upload/Apostila%20-%20CLP%20-%20Lista%20de%20instru%C3%A7%C3%B5es.pdf" TargetMode="Externa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50974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DE CONTROLADOR LÓGICO PROGRAMÁVEL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2082018" y="1916745"/>
            <a:ext cx="659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Programação Instruction List (IL) – 2.a Parte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>
            <a:extLst>
              <a:ext uri="{FF2B5EF4-FFF2-40B4-BE49-F238E27FC236}">
                <a16:creationId xmlns:a16="http://schemas.microsoft.com/office/drawing/2014/main" id="{D5C82EA2-8E38-466D-891B-7D86A7D1A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14339" name="CaixaDeTexto 1">
            <a:extLst>
              <a:ext uri="{FF2B5EF4-FFF2-40B4-BE49-F238E27FC236}">
                <a16:creationId xmlns:a16="http://schemas.microsoft.com/office/drawing/2014/main" id="{04554E4C-80AE-4D53-A94E-758FD1DD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214025"/>
            <a:ext cx="57079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JMP (desvio incondicional)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5DE8C0D-AB58-447E-B807-B555601D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904353"/>
            <a:ext cx="8947060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sz="2142"/>
              <a:t>Na instrução </a:t>
            </a:r>
            <a:r>
              <a:rPr lang="pt-BR" altLang="pt-BR" sz="2142" b="1"/>
              <a:t>JMP</a:t>
            </a:r>
            <a:r>
              <a:rPr lang="pt-BR" altLang="pt-BR" sz="2142"/>
              <a:t> (jamper incondicional) o desvio será executado incondicionalmente, ou seja, não importando o valor (0 ou 1) do registro de trabalho.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074EA73-339A-4730-A9C6-AD2AB200B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29" y="3948132"/>
            <a:ext cx="8947060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sz="2142"/>
              <a:t>O programa será continuado (desviado) para o </a:t>
            </a:r>
            <a:r>
              <a:rPr lang="pt-BR" altLang="pt-BR" sz="2142" b="1"/>
              <a:t>Label</a:t>
            </a:r>
            <a:r>
              <a:rPr lang="pt-BR" altLang="pt-BR" sz="2142"/>
              <a:t>, a partir do qual o programa deverá ser continuado.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>
            <a:extLst>
              <a:ext uri="{FF2B5EF4-FFF2-40B4-BE49-F238E27FC236}">
                <a16:creationId xmlns:a16="http://schemas.microsoft.com/office/drawing/2014/main" id="{A5E3FB71-F0D8-4AF6-A061-165041223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pic>
        <p:nvPicPr>
          <p:cNvPr id="15363" name="Imagem 1">
            <a:extLst>
              <a:ext uri="{FF2B5EF4-FFF2-40B4-BE49-F238E27FC236}">
                <a16:creationId xmlns:a16="http://schemas.microsoft.com/office/drawing/2014/main" id="{C0721239-A588-4675-9C1C-5F3E1749D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78" y="1355152"/>
            <a:ext cx="7921769" cy="532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2A41295-DC81-4F5B-980E-B192C0EE7E73}"/>
              </a:ext>
            </a:extLst>
          </p:cNvPr>
          <p:cNvSpPr/>
          <p:nvPr/>
        </p:nvSpPr>
        <p:spPr>
          <a:xfrm>
            <a:off x="2693379" y="4752382"/>
            <a:ext cx="4397016" cy="3077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9B7149B-31A0-4C6D-8D80-37373B68CBBB}"/>
              </a:ext>
            </a:extLst>
          </p:cNvPr>
          <p:cNvSpPr/>
          <p:nvPr/>
        </p:nvSpPr>
        <p:spPr>
          <a:xfrm>
            <a:off x="1227707" y="5677354"/>
            <a:ext cx="3239100" cy="3094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8FB4C05-CC01-49CD-AAB6-9464678E8DAB}"/>
              </a:ext>
            </a:extLst>
          </p:cNvPr>
          <p:cNvCxnSpPr/>
          <p:nvPr/>
        </p:nvCxnSpPr>
        <p:spPr>
          <a:xfrm>
            <a:off x="1613678" y="4907111"/>
            <a:ext cx="1079701" cy="6172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1">
            <a:extLst>
              <a:ext uri="{FF2B5EF4-FFF2-40B4-BE49-F238E27FC236}">
                <a16:creationId xmlns:a16="http://schemas.microsoft.com/office/drawing/2014/main" id="{B9B46BCD-4D88-48C8-B28C-4E092EC59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16387" name="CaixaDeTexto 1">
            <a:extLst>
              <a:ext uri="{FF2B5EF4-FFF2-40B4-BE49-F238E27FC236}">
                <a16:creationId xmlns:a16="http://schemas.microsoft.com/office/drawing/2014/main" id="{2768BED0-6D6D-404A-8921-7EBD35C11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214025"/>
            <a:ext cx="57079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JMP (desvio incondicional) </a:t>
            </a:r>
          </a:p>
        </p:txBody>
      </p:sp>
      <p:pic>
        <p:nvPicPr>
          <p:cNvPr id="16388" name="Imagem 3">
            <a:extLst>
              <a:ext uri="{FF2B5EF4-FFF2-40B4-BE49-F238E27FC236}">
                <a16:creationId xmlns:a16="http://schemas.microsoft.com/office/drawing/2014/main" id="{EC1BCB8C-C2F9-4F15-AAC7-F7F3B1F75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78" y="2521568"/>
            <a:ext cx="3162587" cy="343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B95A330-EAB6-4D04-9E8B-0379B11304C7}"/>
              </a:ext>
            </a:extLst>
          </p:cNvPr>
          <p:cNvCxnSpPr/>
          <p:nvPr/>
        </p:nvCxnSpPr>
        <p:spPr>
          <a:xfrm>
            <a:off x="3773078" y="3517953"/>
            <a:ext cx="0" cy="223761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CaixaDeTexto 12">
            <a:extLst>
              <a:ext uri="{FF2B5EF4-FFF2-40B4-BE49-F238E27FC236}">
                <a16:creationId xmlns:a16="http://schemas.microsoft.com/office/drawing/2014/main" id="{71A1868A-D9D2-47A5-8ACC-3B089373C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435" y="5959606"/>
            <a:ext cx="262358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2.o Label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0D8AD509-9CD7-4F97-9F15-0A44A5399923}"/>
              </a:ext>
            </a:extLst>
          </p:cNvPr>
          <p:cNvCxnSpPr/>
          <p:nvPr/>
        </p:nvCxnSpPr>
        <p:spPr>
          <a:xfrm flipV="1">
            <a:off x="2538650" y="5138353"/>
            <a:ext cx="1465672" cy="821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CaixaDeTexto 15">
            <a:extLst>
              <a:ext uri="{FF2B5EF4-FFF2-40B4-BE49-F238E27FC236}">
                <a16:creationId xmlns:a16="http://schemas.microsoft.com/office/drawing/2014/main" id="{EF40B767-17C6-4537-9484-33A5CE77D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000" y="4107962"/>
            <a:ext cx="17734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2.o jumper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1">
            <a:extLst>
              <a:ext uri="{FF2B5EF4-FFF2-40B4-BE49-F238E27FC236}">
                <a16:creationId xmlns:a16="http://schemas.microsoft.com/office/drawing/2014/main" id="{1D4F6BAA-1ED6-4F36-9488-32C38A514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pic>
        <p:nvPicPr>
          <p:cNvPr id="17411" name="Imagem 1">
            <a:extLst>
              <a:ext uri="{FF2B5EF4-FFF2-40B4-BE49-F238E27FC236}">
                <a16:creationId xmlns:a16="http://schemas.microsoft.com/office/drawing/2014/main" id="{E2F69BF9-0DD6-42F4-B7E5-28A624C91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16" y="2130495"/>
            <a:ext cx="8991268" cy="29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">
            <a:extLst>
              <a:ext uri="{FF2B5EF4-FFF2-40B4-BE49-F238E27FC236}">
                <a16:creationId xmlns:a16="http://schemas.microsoft.com/office/drawing/2014/main" id="{77270019-6D1D-492B-94F5-2E49E7F3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pic>
        <p:nvPicPr>
          <p:cNvPr id="18435" name="Imagem 2">
            <a:extLst>
              <a:ext uri="{FF2B5EF4-FFF2-40B4-BE49-F238E27FC236}">
                <a16:creationId xmlns:a16="http://schemas.microsoft.com/office/drawing/2014/main" id="{332E8BAD-2004-4943-A1E0-1285E6076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92" y="1333048"/>
            <a:ext cx="7443981" cy="551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5D825AB-94E9-44D4-9628-99823F55FFEC}"/>
              </a:ext>
            </a:extLst>
          </p:cNvPr>
          <p:cNvSpPr/>
          <p:nvPr/>
        </p:nvSpPr>
        <p:spPr>
          <a:xfrm>
            <a:off x="2769893" y="1899253"/>
            <a:ext cx="4473530" cy="2907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664362C-44D8-4398-893A-BF3A40C4040D}"/>
              </a:ext>
            </a:extLst>
          </p:cNvPr>
          <p:cNvSpPr/>
          <p:nvPr/>
        </p:nvSpPr>
        <p:spPr>
          <a:xfrm>
            <a:off x="1305922" y="3055467"/>
            <a:ext cx="3470343" cy="29075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F698188-A806-4003-8ED8-4D7CDEA2C753}"/>
              </a:ext>
            </a:extLst>
          </p:cNvPr>
          <p:cNvSpPr/>
          <p:nvPr/>
        </p:nvSpPr>
        <p:spPr>
          <a:xfrm>
            <a:off x="2769893" y="3827410"/>
            <a:ext cx="4473530" cy="290753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0AD42A-1BA6-42B1-ADD6-730897937319}"/>
              </a:ext>
            </a:extLst>
          </p:cNvPr>
          <p:cNvSpPr/>
          <p:nvPr/>
        </p:nvSpPr>
        <p:spPr>
          <a:xfrm>
            <a:off x="1305921" y="5293082"/>
            <a:ext cx="6168744" cy="4624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1">
            <a:extLst>
              <a:ext uri="{FF2B5EF4-FFF2-40B4-BE49-F238E27FC236}">
                <a16:creationId xmlns:a16="http://schemas.microsoft.com/office/drawing/2014/main" id="{4401522D-073F-4729-959B-67F147B3D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510094"/>
            <a:ext cx="9100088" cy="78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i="1"/>
              <a:t>Exercício de Aplicação 1: Tanque Misturador</a:t>
            </a:r>
            <a:endParaRPr lang="pt-BR" altLang="pt-BR" sz="257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55E978-C505-4EE5-9524-879AAC058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1127309"/>
            <a:ext cx="9100088" cy="127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1928"/>
              <a:t>Em um determinado segmento de uma linha de processo, de uma indústria tem-se um tanque que recebe um determinado líquido, que deve permanecer continuamente agitado por meio de pás misturadoras, conforme mostra a Figura.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9EC1141-0E33-482A-A5C8-91EC7F3B4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8" y="2504565"/>
            <a:ext cx="8753224" cy="439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2">
            <a:extLst>
              <a:ext uri="{FF2B5EF4-FFF2-40B4-BE49-F238E27FC236}">
                <a16:creationId xmlns:a16="http://schemas.microsoft.com/office/drawing/2014/main" id="{14223F15-8944-4921-B0AC-7BD7F7A43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1358553"/>
            <a:ext cx="9100088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1) A vazão da </a:t>
            </a:r>
            <a:r>
              <a:rPr lang="pt-BR" altLang="pt-BR" sz="1928" b="1"/>
              <a:t>entrada A</a:t>
            </a:r>
            <a:r>
              <a:rPr lang="pt-BR" altLang="pt-BR" sz="1928"/>
              <a:t> é igual a vazão da </a:t>
            </a:r>
            <a:r>
              <a:rPr lang="pt-BR" altLang="pt-BR" sz="1928" b="1"/>
              <a:t>entrada B</a:t>
            </a:r>
            <a:r>
              <a:rPr lang="pt-BR" altLang="pt-BR" sz="1928"/>
              <a:t>, que também é igual a vazão da </a:t>
            </a:r>
            <a:r>
              <a:rPr lang="pt-BR" altLang="pt-BR" sz="1928" b="1"/>
              <a:t>saída A</a:t>
            </a:r>
            <a:r>
              <a:rPr lang="pt-BR" altLang="pt-BR" sz="1928"/>
              <a:t>, a qual é igual a vazão da </a:t>
            </a:r>
            <a:r>
              <a:rPr lang="pt-BR" altLang="pt-BR" sz="1928" b="1"/>
              <a:t>saída B</a:t>
            </a:r>
            <a:r>
              <a:rPr lang="pt-BR" altLang="pt-BR" sz="1928"/>
              <a:t>, ou seja, todas as vazões são iguais e , quando elas ocorrem, são todas constantes.</a:t>
            </a:r>
          </a:p>
        </p:txBody>
      </p:sp>
      <p:sp>
        <p:nvSpPr>
          <p:cNvPr id="21507" name="CaixaDeTexto 3">
            <a:extLst>
              <a:ext uri="{FF2B5EF4-FFF2-40B4-BE49-F238E27FC236}">
                <a16:creationId xmlns:a16="http://schemas.microsoft.com/office/drawing/2014/main" id="{29300455-350B-44EB-8CDC-182F91F45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656322"/>
            <a:ext cx="87141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Condições de Funcionamento:</a:t>
            </a:r>
          </a:p>
        </p:txBody>
      </p:sp>
      <p:sp>
        <p:nvSpPr>
          <p:cNvPr id="12292" name="CaixaDeTexto 5">
            <a:extLst>
              <a:ext uri="{FF2B5EF4-FFF2-40B4-BE49-F238E27FC236}">
                <a16:creationId xmlns:a16="http://schemas.microsoft.com/office/drawing/2014/main" id="{15C8A8C1-DC0F-4217-8421-0AEB3A066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312" y="2683098"/>
            <a:ext cx="9100088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2) Tanto a </a:t>
            </a:r>
            <a:r>
              <a:rPr lang="pt-BR" altLang="pt-BR" sz="1928" b="1"/>
              <a:t>entrada A</a:t>
            </a:r>
            <a:r>
              <a:rPr lang="pt-BR" altLang="pt-BR" sz="1928"/>
              <a:t> como a </a:t>
            </a:r>
            <a:r>
              <a:rPr lang="pt-BR" altLang="pt-BR" sz="1928" b="1"/>
              <a:t>entrada B</a:t>
            </a:r>
            <a:r>
              <a:rPr lang="pt-BR" altLang="pt-BR" sz="1928"/>
              <a:t> despejam no tanque o mesmo tipo de líquido, seja por meio de só a </a:t>
            </a:r>
            <a:r>
              <a:rPr lang="pt-BR" altLang="pt-BR" sz="1928" b="1"/>
              <a:t>entrada A</a:t>
            </a:r>
            <a:r>
              <a:rPr lang="pt-BR" altLang="pt-BR" sz="1928"/>
              <a:t> aberta, seja por meio de só a </a:t>
            </a:r>
            <a:r>
              <a:rPr lang="pt-BR" altLang="pt-BR" sz="1928" b="1"/>
              <a:t>entrada B</a:t>
            </a:r>
            <a:r>
              <a:rPr lang="pt-BR" altLang="pt-BR" sz="1928"/>
              <a:t> aberta, ou ambas as entradas abertas simultaneamente.</a:t>
            </a:r>
          </a:p>
        </p:txBody>
      </p:sp>
      <p:sp>
        <p:nvSpPr>
          <p:cNvPr id="12293" name="CaixaDeTexto 6">
            <a:extLst>
              <a:ext uri="{FF2B5EF4-FFF2-40B4-BE49-F238E27FC236}">
                <a16:creationId xmlns:a16="http://schemas.microsoft.com/office/drawing/2014/main" id="{34CE68D1-46EA-4201-8AB0-CA7A15E4D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4009344"/>
            <a:ext cx="9100088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3) O </a:t>
            </a:r>
            <a:r>
              <a:rPr lang="pt-BR" altLang="pt-BR" sz="1928">
                <a:solidFill>
                  <a:srgbClr val="FF0000"/>
                </a:solidFill>
              </a:rPr>
              <a:t>tanque deve permanecer cheio </a:t>
            </a:r>
            <a:r>
              <a:rPr lang="pt-BR" altLang="pt-BR" sz="1928"/>
              <a:t>e </a:t>
            </a:r>
            <a:r>
              <a:rPr lang="pt-BR" altLang="pt-BR" sz="1928">
                <a:solidFill>
                  <a:srgbClr val="FF0000"/>
                </a:solidFill>
              </a:rPr>
              <a:t>não pode transbordar</a:t>
            </a:r>
            <a:r>
              <a:rPr lang="pt-BR" altLang="pt-BR" sz="1928"/>
              <a:t>, então, se só uma das entradas abrir, a </a:t>
            </a:r>
            <a:r>
              <a:rPr lang="pt-BR" altLang="pt-BR" sz="1928" b="1"/>
              <a:t>saída A</a:t>
            </a:r>
            <a:r>
              <a:rPr lang="pt-BR" altLang="pt-BR" sz="1928"/>
              <a:t> deverá abrir; esta </a:t>
            </a:r>
            <a:r>
              <a:rPr lang="pt-BR" altLang="pt-BR" sz="1928" b="1"/>
              <a:t>saída A</a:t>
            </a:r>
            <a:r>
              <a:rPr lang="pt-BR" altLang="pt-BR" sz="1928"/>
              <a:t> deverá fechar quando a entrada que estiver aberta for fechada.</a:t>
            </a:r>
          </a:p>
        </p:txBody>
      </p:sp>
      <p:sp>
        <p:nvSpPr>
          <p:cNvPr id="12294" name="CaixaDeTexto 7">
            <a:extLst>
              <a:ext uri="{FF2B5EF4-FFF2-40B4-BE49-F238E27FC236}">
                <a16:creationId xmlns:a16="http://schemas.microsoft.com/office/drawing/2014/main" id="{9A29708E-D941-4DA8-8FBB-5BA8D7DE4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312" y="5366195"/>
            <a:ext cx="9100088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4) Porém, se as duas entradas forem abertas simultaneamente, também as duas saídas deverão ser abertas simultaneamente; obviamente as duas saídas deverão fechar quando as entradas que estiverem abertas forem fechadas..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>
            <a:extLst>
              <a:ext uri="{FF2B5EF4-FFF2-40B4-BE49-F238E27FC236}">
                <a16:creationId xmlns:a16="http://schemas.microsoft.com/office/drawing/2014/main" id="{4C79772A-3F5D-421D-AB49-A4D232C6A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656322"/>
            <a:ext cx="87141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Condições de Funcionamento:</a:t>
            </a:r>
          </a:p>
        </p:txBody>
      </p:sp>
      <p:pic>
        <p:nvPicPr>
          <p:cNvPr id="22531" name="Imagem 1">
            <a:extLst>
              <a:ext uri="{FF2B5EF4-FFF2-40B4-BE49-F238E27FC236}">
                <a16:creationId xmlns:a16="http://schemas.microsoft.com/office/drawing/2014/main" id="{6040F110-10B2-4A97-8140-BBFB83C90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21" y="1994471"/>
            <a:ext cx="7396372" cy="335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2">
            <a:extLst>
              <a:ext uri="{FF2B5EF4-FFF2-40B4-BE49-F238E27FC236}">
                <a16:creationId xmlns:a16="http://schemas.microsoft.com/office/drawing/2014/main" id="{E7F31BDD-B875-4DD4-A0ED-A17C41AED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1358553"/>
            <a:ext cx="910008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1) Fazer o fluxograma funcional da automação do Tanque Misturador;</a:t>
            </a:r>
          </a:p>
        </p:txBody>
      </p:sp>
      <p:sp>
        <p:nvSpPr>
          <p:cNvPr id="23555" name="CaixaDeTexto 3">
            <a:extLst>
              <a:ext uri="{FF2B5EF4-FFF2-40B4-BE49-F238E27FC236}">
                <a16:creationId xmlns:a16="http://schemas.microsoft.com/office/drawing/2014/main" id="{A1ECC35A-770B-4B7E-BC39-84378A60F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656322"/>
            <a:ext cx="87141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Projeto a ser realizado:</a:t>
            </a:r>
          </a:p>
        </p:txBody>
      </p:sp>
      <p:sp>
        <p:nvSpPr>
          <p:cNvPr id="12292" name="CaixaDeTexto 5">
            <a:extLst>
              <a:ext uri="{FF2B5EF4-FFF2-40B4-BE49-F238E27FC236}">
                <a16:creationId xmlns:a16="http://schemas.microsoft.com/office/drawing/2014/main" id="{FD3FB9DA-5DAA-4765-B597-1CE12DC18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312" y="1892452"/>
            <a:ext cx="9100088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2) Fazer o mapa de E/S, com os endereços do CLP, e nome das variáveis do processo;</a:t>
            </a:r>
          </a:p>
        </p:txBody>
      </p:sp>
      <p:sp>
        <p:nvSpPr>
          <p:cNvPr id="12293" name="CaixaDeTexto 6">
            <a:extLst>
              <a:ext uri="{FF2B5EF4-FFF2-40B4-BE49-F238E27FC236}">
                <a16:creationId xmlns:a16="http://schemas.microsoft.com/office/drawing/2014/main" id="{16074EF5-CEE5-4A5E-9A4D-55DFA78FD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7" y="2798720"/>
            <a:ext cx="910008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3) Fazer o programa em Instruction List;.</a:t>
            </a:r>
          </a:p>
        </p:txBody>
      </p:sp>
      <p:sp>
        <p:nvSpPr>
          <p:cNvPr id="12294" name="CaixaDeTexto 7">
            <a:extLst>
              <a:ext uri="{FF2B5EF4-FFF2-40B4-BE49-F238E27FC236}">
                <a16:creationId xmlns:a16="http://schemas.microsoft.com/office/drawing/2014/main" id="{426032FE-4F5D-4EFA-A5EC-26C1431A7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318" y="3383628"/>
            <a:ext cx="910008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4) Testar o programa “off-line”;.</a:t>
            </a:r>
          </a:p>
        </p:txBody>
      </p:sp>
      <p:sp>
        <p:nvSpPr>
          <p:cNvPr id="7" name="CaixaDeTexto 7">
            <a:extLst>
              <a:ext uri="{FF2B5EF4-FFF2-40B4-BE49-F238E27FC236}">
                <a16:creationId xmlns:a16="http://schemas.microsoft.com/office/drawing/2014/main" id="{4B2ABD23-95A6-4D41-902C-6AF41FACB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621" y="4141969"/>
            <a:ext cx="9100088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5) Criar uma tela de simulação;.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3">
            <a:extLst>
              <a:ext uri="{FF2B5EF4-FFF2-40B4-BE49-F238E27FC236}">
                <a16:creationId xmlns:a16="http://schemas.microsoft.com/office/drawing/2014/main" id="{E1B53CA2-F93C-49A2-8091-DECF95E6B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656322"/>
            <a:ext cx="87141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Possível Solução com a Linguagem I. L.: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AF78DA3-D7EE-4E2E-97A9-61BFC667FD95}"/>
              </a:ext>
            </a:extLst>
          </p:cNvPr>
          <p:cNvSpPr txBox="1"/>
          <p:nvPr/>
        </p:nvSpPr>
        <p:spPr>
          <a:xfrm>
            <a:off x="726113" y="1282038"/>
            <a:ext cx="9025274" cy="5431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LD               ENTRADA_A     (* copia o valor da variável entrada A para o registro de trabalho*)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EQ              ENTRADA_B     (* faz a comparação igual a da variável entrada B com o conteúdo  que                               estiver no registro de trabalho*)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JMPC          SAIDAS_A_B (* se o valor da variável entrada A for igual ao valor da variável B, a instrução JMPC desvia para o Label SAIDAS_A_B, que esta posicionado na linha 11, a partir da qual o programa continua*)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LD               ENTRADA_A 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AND            ENTRADA_B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STN            SAIDA_A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LD               ENTRADA_A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AND            ENTRADA_B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ST               SAIDA_B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JMP            MOSTRADOR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SAIDAS_A_B: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LD               ENTRADA_A 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AND            ENTRADA_B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ST               SAIDA_A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LD               ENTRADA_A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AND            ENTRADA_B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ST               SAIDA_B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MOSTRADOR: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LD              ENTRADA_A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ST              VER_ENTRADA_A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LD              ENTRADA_B</a:t>
            </a:r>
          </a:p>
          <a:p>
            <a:pPr marL="367280" indent="-367280">
              <a:buFontTx/>
              <a:buAutoNum type="arabicPlain"/>
              <a:defRPr/>
            </a:pPr>
            <a:r>
              <a:rPr lang="pt-BR" sz="1285" dirty="0"/>
              <a:t>                           ST             VER_ENTRADA_B        </a:t>
            </a:r>
          </a:p>
          <a:p>
            <a:pPr marL="367280" indent="-367280">
              <a:buFontTx/>
              <a:buAutoNum type="arabicPlain"/>
              <a:defRPr/>
            </a:pPr>
            <a:endParaRPr lang="pt-BR" sz="1928" dirty="0"/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aixaDeTexto 1">
            <a:extLst>
              <a:ext uri="{FF2B5EF4-FFF2-40B4-BE49-F238E27FC236}">
                <a16:creationId xmlns:a16="http://schemas.microsoft.com/office/drawing/2014/main" id="{CDA95838-E988-4D63-AA98-62CF8F5D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698830"/>
            <a:ext cx="57062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 b="1" dirty="0"/>
              <a:t>Temporizadores</a:t>
            </a:r>
          </a:p>
        </p:txBody>
      </p:sp>
      <p:sp>
        <p:nvSpPr>
          <p:cNvPr id="48131" name="CaixaDeTexto 4">
            <a:extLst>
              <a:ext uri="{FF2B5EF4-FFF2-40B4-BE49-F238E27FC236}">
                <a16:creationId xmlns:a16="http://schemas.microsoft.com/office/drawing/2014/main" id="{4B8114B9-E280-4290-B43B-65CDAD0F2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805" y="1436767"/>
            <a:ext cx="8715817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Implementação de um temporizador TON no CLP que segue a norma IEC 61131-3.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E3118E8-0459-49FD-A17F-0D12EDBA0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49" y="2776615"/>
            <a:ext cx="3123480" cy="314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1B18BC4-5623-4241-8EC9-9F6606F2C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38" y="3113278"/>
            <a:ext cx="4735379" cy="246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Áudio 1">
            <a:hlinkClick r:id="" action="ppaction://media"/>
            <a:extLst>
              <a:ext uri="{FF2B5EF4-FFF2-40B4-BE49-F238E27FC236}">
                <a16:creationId xmlns:a16="http://schemas.microsoft.com/office/drawing/2014/main" id="{A25F2089-95CF-44ED-A4AE-5AF99051A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009" y="6537713"/>
            <a:ext cx="652921" cy="65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3">
            <a:extLst>
              <a:ext uri="{FF2B5EF4-FFF2-40B4-BE49-F238E27FC236}">
                <a16:creationId xmlns:a16="http://schemas.microsoft.com/office/drawing/2014/main" id="{26069BD0-26B5-4797-B864-D3D91FFF8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656322"/>
            <a:ext cx="8714116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Explicações da Possível Solução em I. L.: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632B301-A672-46EF-BF02-2A6091595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1282038"/>
            <a:ext cx="9025274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1) Esta solução de programação não esta completa, por exemplo, falta o acionamento contínuo do motor agitador (chave LIGA e DESLIGA);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30D70E5-1890-4771-BBB7-7980FC0F9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2104991"/>
            <a:ext cx="9025274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2) As linhas de programa 4 a 10 indicam o setor do programa onde as entradas são diferentes; 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5849BED-B52E-4B62-A689-180560FC5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3131981"/>
            <a:ext cx="9025274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3) As linhas de programa 12 a 17 indicam o setor do programa onde as entradas são iguais;  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F45DA75-0D1E-4135-85BA-03C417D50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8" y="4124966"/>
            <a:ext cx="9025274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4) As linhas de programa 19 a 22 indicam o setor do programa que apresenta os status das entradas;  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0DE6CC0-7209-4FA1-B84F-2B7F546F6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73" y="5116250"/>
            <a:ext cx="9025274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5) As variáveis VER_ENTRADA_A  e VER_ENTRADA_B  são criadas para monitorar o estado das entrada A e B.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12" name="CaixaDeTexto 1">
            <a:extLst>
              <a:ext uri="{FF2B5EF4-FFF2-40B4-BE49-F238E27FC236}">
                <a16:creationId xmlns:a16="http://schemas.microsoft.com/office/drawing/2014/main" id="{826F491C-3BCA-490F-9A98-BC8F01694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521" y="3656331"/>
            <a:ext cx="8426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http://professorcesarcosta.com.br/disciplinas/n7clpteclp</a:t>
            </a:r>
          </a:p>
        </p:txBody>
      </p:sp>
      <p:sp>
        <p:nvSpPr>
          <p:cNvPr id="14" name="CaixaDeTexto 1">
            <a:extLst>
              <a:ext uri="{FF2B5EF4-FFF2-40B4-BE49-F238E27FC236}">
                <a16:creationId xmlns:a16="http://schemas.microsoft.com/office/drawing/2014/main" id="{2200B140-21F4-402A-A6EE-FA817172D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283" y="4249127"/>
            <a:ext cx="580949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http://professorcesarcosta.com.br/upload/imagens_upload/Apostila_do_Curso_Clp-1.pdf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CCECCF6-00B8-4F50-B61B-076D2526AE7E}"/>
              </a:ext>
            </a:extLst>
          </p:cNvPr>
          <p:cNvSpPr txBox="1"/>
          <p:nvPr/>
        </p:nvSpPr>
        <p:spPr>
          <a:xfrm>
            <a:off x="4200561" y="982020"/>
            <a:ext cx="59281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hlinkClick r:id="rId5"/>
              </a:rPr>
              <a:t>http://professorcesarcosta.com.br/upload/imagens_upload/Apostila%20-%20CLP%20-%20Lista%20de%20instru%C3%A7%C3%B5es.pdf</a:t>
            </a:r>
            <a:endParaRPr lang="pt-BR" altLang="pt-BR" sz="1800" dirty="0"/>
          </a:p>
        </p:txBody>
      </p:sp>
      <p:sp>
        <p:nvSpPr>
          <p:cNvPr id="17" name="CaixaDeTexto 8">
            <a:extLst>
              <a:ext uri="{FF2B5EF4-FFF2-40B4-BE49-F238E27FC236}">
                <a16:creationId xmlns:a16="http://schemas.microsoft.com/office/drawing/2014/main" id="{DBD295C4-C871-4338-B745-90ABE5AFC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521" y="2296683"/>
            <a:ext cx="5559668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dirty="0">
                <a:hlinkClick r:id="rId6"/>
              </a:rPr>
              <a:t>http://professorcesarcosta.com.br/upload/imagens_upload/Apostila%20Codesys%20Avancada.pdf</a:t>
            </a:r>
            <a:endParaRPr lang="pt-BR" altLang="pt-BR" sz="1928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aixaDeTexto 1">
            <a:extLst>
              <a:ext uri="{FF2B5EF4-FFF2-40B4-BE49-F238E27FC236}">
                <a16:creationId xmlns:a16="http://schemas.microsoft.com/office/drawing/2014/main" id="{3977E90E-101E-4BB6-A174-64E263ED3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819552"/>
            <a:ext cx="7097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 b="1" dirty="0"/>
              <a:t>Contadores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1DCA57-C0F5-4A32-B5ED-349DEFE3F6E6}"/>
              </a:ext>
            </a:extLst>
          </p:cNvPr>
          <p:cNvSpPr txBox="1"/>
          <p:nvPr/>
        </p:nvSpPr>
        <p:spPr>
          <a:xfrm>
            <a:off x="841734" y="1933259"/>
            <a:ext cx="8870546" cy="33887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>
                <a:latin typeface="Arial" panose="020B0604020202020204" pitchFamily="34" charset="0"/>
                <a:cs typeface="Arial" panose="020B0604020202020204" pitchFamily="34" charset="0"/>
              </a:rPr>
              <a:t>Os blocos podem ser chamados de várias maneiras e os fabricantes têm alguma liberdade de implementação.</a:t>
            </a:r>
          </a:p>
          <a:p>
            <a:pPr algn="just">
              <a:defRPr/>
            </a:pPr>
            <a:endParaRPr lang="pt-BR" sz="214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>
                <a:latin typeface="Arial" panose="020B0604020202020204" pitchFamily="34" charset="0"/>
                <a:cs typeface="Arial" panose="020B0604020202020204" pitchFamily="34" charset="0"/>
              </a:rPr>
              <a:t>Pela norma IEC 61131-3 as funções podem ser chamadas diretamente, sem a necessidade de um operador que as preceda.</a:t>
            </a: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endParaRPr lang="en-US" sz="214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14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>
                <a:latin typeface="Arial" panose="020B0604020202020204" pitchFamily="34" charset="0"/>
                <a:cs typeface="Arial" panose="020B0604020202020204" pitchFamily="34" charset="0"/>
              </a:rPr>
              <a:t> De fato, o nome da função pode ser considerado um operador. Os parâmetros passados são: o endereço do contador, o contato que está ligado à entrada reset e o valor de PV.</a:t>
            </a:r>
            <a:endParaRPr lang="pt-BR" sz="19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aixaDeTexto 1">
            <a:extLst>
              <a:ext uri="{FF2B5EF4-FFF2-40B4-BE49-F238E27FC236}">
                <a16:creationId xmlns:a16="http://schemas.microsoft.com/office/drawing/2014/main" id="{6F3AD633-C914-47DE-A91E-D933D902A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819552"/>
            <a:ext cx="7097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9 – Contadores</a:t>
            </a:r>
          </a:p>
        </p:txBody>
      </p:sp>
      <p:sp>
        <p:nvSpPr>
          <p:cNvPr id="50179" name="CaixaDeTexto 2">
            <a:extLst>
              <a:ext uri="{FF2B5EF4-FFF2-40B4-BE49-F238E27FC236}">
                <a16:creationId xmlns:a16="http://schemas.microsoft.com/office/drawing/2014/main" id="{1077AB84-8691-414F-8F1A-291E27439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4" y="1436767"/>
            <a:ext cx="887054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Implementação de um contador crescente em um CLP que segue a norma IEC 61131-3.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E934163-C611-4341-A535-1674491AB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35" y="2482461"/>
            <a:ext cx="3007858" cy="40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B0970BB-A249-4C23-9F1A-EF8141FCF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2" y="2513067"/>
            <a:ext cx="4048451" cy="351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1">
            <a:extLst>
              <a:ext uri="{FF2B5EF4-FFF2-40B4-BE49-F238E27FC236}">
                <a16:creationId xmlns:a16="http://schemas.microsoft.com/office/drawing/2014/main" id="{86986FFE-BFDF-473F-AAE6-CB7EAB592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19552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9219" name="CaixaDeTexto 1">
            <a:extLst>
              <a:ext uri="{FF2B5EF4-FFF2-40B4-BE49-F238E27FC236}">
                <a16:creationId xmlns:a16="http://schemas.microsoft.com/office/drawing/2014/main" id="{A1EF399B-A791-4BAF-B209-0F51CDD5B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1821038"/>
            <a:ext cx="3086073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Label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C3CE0A9-68DE-4AAF-92F8-71767B443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2592982"/>
            <a:ext cx="8947060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sz="2142"/>
              <a:t>Os </a:t>
            </a:r>
            <a:r>
              <a:rPr lang="pt-BR" altLang="pt-BR" sz="2142" b="1"/>
              <a:t>Labels</a:t>
            </a:r>
            <a:r>
              <a:rPr lang="pt-BR" altLang="pt-BR" sz="2142"/>
              <a:t> servem para identificar uma instrução como o </a:t>
            </a:r>
            <a:r>
              <a:rPr lang="pt-BR" altLang="pt-BR" sz="2142" b="1"/>
              <a:t>target </a:t>
            </a:r>
            <a:r>
              <a:rPr lang="pt-BR" altLang="pt-BR" sz="2142"/>
              <a:t>(alvo) de um </a:t>
            </a:r>
            <a:r>
              <a:rPr lang="pt-BR" altLang="pt-BR" sz="2142" b="1"/>
              <a:t>jump</a:t>
            </a:r>
            <a:r>
              <a:rPr lang="pt-BR" altLang="pt-BR" sz="2142"/>
              <a:t> e o uso deles é opcional. Eles são escritos no começo de uma instrução e podem estar apenas no começo de uma sequência.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BCD6D0-D2C2-4DB4-B443-62FB64734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536" y="4352807"/>
            <a:ext cx="8947060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sz="2142"/>
              <a:t>A forma de digitá-los é no começo da linha de programação, escreve-se o nome (que você vier adotar) do </a:t>
            </a:r>
            <a:r>
              <a:rPr lang="pt-BR" altLang="pt-BR" sz="2142" b="1"/>
              <a:t>label</a:t>
            </a:r>
            <a:r>
              <a:rPr lang="pt-BR" altLang="pt-BR" sz="2142"/>
              <a:t>, seguido de dois pontos..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F1721A4-E734-4D38-9CF9-90CE43DAEF12}"/>
              </a:ext>
            </a:extLst>
          </p:cNvPr>
          <p:cNvSpPr/>
          <p:nvPr/>
        </p:nvSpPr>
        <p:spPr>
          <a:xfrm>
            <a:off x="1537164" y="5755568"/>
            <a:ext cx="2235914" cy="3944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F33AA5-01A3-4F14-BC3A-4542C7DBC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382" y="5755569"/>
            <a:ext cx="216620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Nome do Label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9880B146-1664-4069-BFFE-03D85E79CBF6}"/>
              </a:ext>
            </a:extLst>
          </p:cNvPr>
          <p:cNvCxnSpPr>
            <a:endCxn id="4" idx="1"/>
          </p:cNvCxnSpPr>
          <p:nvPr/>
        </p:nvCxnSpPr>
        <p:spPr>
          <a:xfrm>
            <a:off x="1151192" y="5952804"/>
            <a:ext cx="38597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>
            <a:extLst>
              <a:ext uri="{FF2B5EF4-FFF2-40B4-BE49-F238E27FC236}">
                <a16:creationId xmlns:a16="http://schemas.microsoft.com/office/drawing/2014/main" id="{D6498C8D-D3EF-479D-A8C4-1281F18C6259}"/>
              </a:ext>
            </a:extLst>
          </p:cNvPr>
          <p:cNvSpPr/>
          <p:nvPr/>
        </p:nvSpPr>
        <p:spPr>
          <a:xfrm>
            <a:off x="4210060" y="5755568"/>
            <a:ext cx="615514" cy="3944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2BDA1C9-BC1C-4A9A-AD31-D3910AE47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60" y="5769171"/>
            <a:ext cx="61551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  </a:t>
            </a:r>
            <a:r>
              <a:rPr lang="pt-BR" altLang="pt-BR" sz="1928" b="1"/>
              <a:t>: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AD5F36F-84DC-473C-8960-7C2E4D646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265" y="5784473"/>
            <a:ext cx="2082886" cy="38901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57D04610-15DE-4F98-B370-B73FA0C331C2}"/>
              </a:ext>
            </a:extLst>
          </p:cNvPr>
          <p:cNvCxnSpPr/>
          <p:nvPr/>
        </p:nvCxnSpPr>
        <p:spPr>
          <a:xfrm>
            <a:off x="3798583" y="5918798"/>
            <a:ext cx="38597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4E85DFB0-A241-4FC1-BD70-D5142131DDA9}"/>
              </a:ext>
            </a:extLst>
          </p:cNvPr>
          <p:cNvCxnSpPr/>
          <p:nvPr/>
        </p:nvCxnSpPr>
        <p:spPr>
          <a:xfrm>
            <a:off x="4852779" y="5966407"/>
            <a:ext cx="38597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F6BE515-039F-41BB-A43A-B93C05F7A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928" y="5755569"/>
            <a:ext cx="262188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Instrução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 animBg="1"/>
      <p:bldP spid="6" grpId="0"/>
      <p:bldP spid="9" grpId="0" animBg="1"/>
      <p:bldP spid="10" grpId="0"/>
      <p:bldP spid="12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1">
            <a:extLst>
              <a:ext uri="{FF2B5EF4-FFF2-40B4-BE49-F238E27FC236}">
                <a16:creationId xmlns:a16="http://schemas.microsoft.com/office/drawing/2014/main" id="{73DA1CDA-760D-41AA-BBEB-3C61767E7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10243" name="CaixaDeTexto 1">
            <a:extLst>
              <a:ext uri="{FF2B5EF4-FFF2-40B4-BE49-F238E27FC236}">
                <a16:creationId xmlns:a16="http://schemas.microsoft.com/office/drawing/2014/main" id="{2AA3F568-737C-44AD-BB21-A35A06D5E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214025"/>
            <a:ext cx="57079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JMPC (desvio condicional)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46F6779-8244-4BE4-94F1-332D3A8B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904354"/>
            <a:ext cx="8947060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sz="2142"/>
              <a:t>O </a:t>
            </a:r>
            <a:r>
              <a:rPr lang="pt-BR" altLang="pt-BR" sz="2142" b="1"/>
              <a:t>JMPC</a:t>
            </a:r>
            <a:r>
              <a:rPr lang="pt-BR" altLang="pt-BR" sz="2142"/>
              <a:t> (jamper condicional para valor do registro igual a 1) será executado, fazendo com que o programa seja continuado (desviado) para o target </a:t>
            </a:r>
            <a:r>
              <a:rPr lang="pt-BR" altLang="pt-BR" sz="2142" b="1"/>
              <a:t>Label</a:t>
            </a:r>
            <a:r>
              <a:rPr lang="pt-BR" altLang="pt-BR" sz="2142"/>
              <a:t> . A partir do qual o programa deverá ser continuado.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3DE9070-776C-49E6-BBB3-7554088F8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29" y="3948132"/>
            <a:ext cx="8947060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t-BR" altLang="pt-BR" sz="2142"/>
              <a:t>Se o registro tiver o valor igual a 0  a instrução </a:t>
            </a:r>
            <a:r>
              <a:rPr lang="pt-BR" altLang="pt-BR" sz="2142" b="1"/>
              <a:t>JMPC </a:t>
            </a:r>
            <a:r>
              <a:rPr lang="pt-BR" altLang="pt-BR" sz="2142"/>
              <a:t>não será executada e o programa será continuado para a próxima instrução.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1">
            <a:extLst>
              <a:ext uri="{FF2B5EF4-FFF2-40B4-BE49-F238E27FC236}">
                <a16:creationId xmlns:a16="http://schemas.microsoft.com/office/drawing/2014/main" id="{4B6BC5B9-2C00-4A18-BE61-9568F2DC1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11267" name="CaixaDeTexto 1">
            <a:extLst>
              <a:ext uri="{FF2B5EF4-FFF2-40B4-BE49-F238E27FC236}">
                <a16:creationId xmlns:a16="http://schemas.microsoft.com/office/drawing/2014/main" id="{E216F7EF-357B-4712-A0F6-2882B2A05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214025"/>
            <a:ext cx="57079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JMPC (desvio condicional) </a:t>
            </a:r>
          </a:p>
        </p:txBody>
      </p:sp>
      <p:pic>
        <p:nvPicPr>
          <p:cNvPr id="11268" name="Imagem 1">
            <a:extLst>
              <a:ext uri="{FF2B5EF4-FFF2-40B4-BE49-F238E27FC236}">
                <a16:creationId xmlns:a16="http://schemas.microsoft.com/office/drawing/2014/main" id="{AE3C3484-AC48-42C2-82BB-D0A185E5A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64" y="2082887"/>
            <a:ext cx="5764069" cy="394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8CE7C358-A10D-4950-A95D-5AD9000F25A3}"/>
              </a:ext>
            </a:extLst>
          </p:cNvPr>
          <p:cNvCxnSpPr/>
          <p:nvPr/>
        </p:nvCxnSpPr>
        <p:spPr>
          <a:xfrm flipH="1">
            <a:off x="2076163" y="2285224"/>
            <a:ext cx="231243" cy="277491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A9D4C9D6-F739-4F09-8394-E16940C72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464" y="6372782"/>
            <a:ext cx="16204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500" b="1"/>
              <a:t>1. o Label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7585A84C-03D9-42A3-8420-276FBDB322B4}"/>
              </a:ext>
            </a:extLst>
          </p:cNvPr>
          <p:cNvCxnSpPr/>
          <p:nvPr/>
        </p:nvCxnSpPr>
        <p:spPr>
          <a:xfrm flipV="1">
            <a:off x="1382435" y="5832082"/>
            <a:ext cx="1234429" cy="5407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631BCBB-23FF-4D98-A0DA-CE0C97A6C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028" y="1826139"/>
            <a:ext cx="192985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1. o Jumper</a:t>
            </a:r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EF4E07FA-D4CE-463C-AC58-D327080C60DA}"/>
              </a:ext>
            </a:extLst>
          </p:cNvPr>
          <p:cNvSpPr/>
          <p:nvPr/>
        </p:nvSpPr>
        <p:spPr>
          <a:xfrm>
            <a:off x="5543107" y="6102432"/>
            <a:ext cx="236343" cy="367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0A26413-8DFD-4BED-B7B2-CAE582461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536" y="6559817"/>
            <a:ext cx="23141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Programa continua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12DF551-C815-4E99-8B19-1FB2D8ABAF7D}"/>
              </a:ext>
            </a:extLst>
          </p:cNvPr>
          <p:cNvSpPr/>
          <p:nvPr/>
        </p:nvSpPr>
        <p:spPr>
          <a:xfrm>
            <a:off x="4313779" y="3672681"/>
            <a:ext cx="2390643" cy="3077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0D6C30-B839-4493-AC32-8B2A0677533A}"/>
              </a:ext>
            </a:extLst>
          </p:cNvPr>
          <p:cNvSpPr/>
          <p:nvPr/>
        </p:nvSpPr>
        <p:spPr>
          <a:xfrm>
            <a:off x="2462136" y="5446111"/>
            <a:ext cx="1696915" cy="3859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>
            <a:extLst>
              <a:ext uri="{FF2B5EF4-FFF2-40B4-BE49-F238E27FC236}">
                <a16:creationId xmlns:a16="http://schemas.microsoft.com/office/drawing/2014/main" id="{F00B1205-BD45-4FB6-B33D-51966DA0B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12291" name="CaixaDeTexto 1">
            <a:extLst>
              <a:ext uri="{FF2B5EF4-FFF2-40B4-BE49-F238E27FC236}">
                <a16:creationId xmlns:a16="http://schemas.microsoft.com/office/drawing/2014/main" id="{3A019812-AE72-4F34-9A03-F23EF8CE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214025"/>
            <a:ext cx="57079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JMPC (desvio condicional) </a:t>
            </a:r>
          </a:p>
        </p:txBody>
      </p:sp>
      <p:pic>
        <p:nvPicPr>
          <p:cNvPr id="12292" name="Imagem 2">
            <a:extLst>
              <a:ext uri="{FF2B5EF4-FFF2-40B4-BE49-F238E27FC236}">
                <a16:creationId xmlns:a16="http://schemas.microsoft.com/office/drawing/2014/main" id="{8E5044E7-82E1-4B8C-8293-82111B570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50" y="2669495"/>
            <a:ext cx="5946002" cy="27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F3570A1-5BFB-49F8-B12E-94172A1E0D86}"/>
              </a:ext>
            </a:extLst>
          </p:cNvPr>
          <p:cNvSpPr/>
          <p:nvPr/>
        </p:nvSpPr>
        <p:spPr>
          <a:xfrm>
            <a:off x="1768407" y="3903924"/>
            <a:ext cx="1849943" cy="2312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82FEA74-B64D-42F7-8614-3C42ADB942C9}"/>
              </a:ext>
            </a:extLst>
          </p:cNvPr>
          <p:cNvSpPr/>
          <p:nvPr/>
        </p:nvSpPr>
        <p:spPr>
          <a:xfrm>
            <a:off x="1768408" y="4907111"/>
            <a:ext cx="770242" cy="25504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>
            <a:extLst>
              <a:ext uri="{FF2B5EF4-FFF2-40B4-BE49-F238E27FC236}">
                <a16:creationId xmlns:a16="http://schemas.microsoft.com/office/drawing/2014/main" id="{E9AE3B52-B882-4BEB-BD02-60EA2A3B8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498193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Instruções (I.L) Especiais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13315" name="CaixaDeTexto 1">
            <a:extLst>
              <a:ext uri="{FF2B5EF4-FFF2-40B4-BE49-F238E27FC236}">
                <a16:creationId xmlns:a16="http://schemas.microsoft.com/office/drawing/2014/main" id="{762EF54F-D913-488A-8D52-0014A92D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214025"/>
            <a:ext cx="57079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JMPC (desvio condicional) </a:t>
            </a:r>
          </a:p>
        </p:txBody>
      </p:sp>
      <p:pic>
        <p:nvPicPr>
          <p:cNvPr id="13316" name="Imagem 1">
            <a:extLst>
              <a:ext uri="{FF2B5EF4-FFF2-40B4-BE49-F238E27FC236}">
                <a16:creationId xmlns:a16="http://schemas.microsoft.com/office/drawing/2014/main" id="{5654E3D2-7F51-4B6B-B9D6-567E7E446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97" y="2592981"/>
            <a:ext cx="9205508" cy="258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7A2EC6B-6FBA-4EE3-A5E7-68D9B63B02C0}"/>
              </a:ext>
            </a:extLst>
          </p:cNvPr>
          <p:cNvSpPr/>
          <p:nvPr/>
        </p:nvSpPr>
        <p:spPr>
          <a:xfrm>
            <a:off x="765221" y="3517953"/>
            <a:ext cx="8637602" cy="2312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8F015F2-D530-4A2E-B4EC-AE80A49CA0CB}"/>
              </a:ext>
            </a:extLst>
          </p:cNvPr>
          <p:cNvSpPr/>
          <p:nvPr/>
        </p:nvSpPr>
        <p:spPr>
          <a:xfrm>
            <a:off x="765221" y="4135167"/>
            <a:ext cx="924972" cy="231243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4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|11.6|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1|14.6|1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3.5|13.3|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3.2|6.3|2.9|3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9.2|6|5.8|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6.8|1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4.5|11.2|1|1.4|1.1|1|1.1|0.8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1.4|1.2|1.2|1.3|5.7|3.3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9.6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1698</TotalTime>
  <Words>1179</Words>
  <Application>Microsoft Office PowerPoint</Application>
  <PresentationFormat>Personalizar</PresentationFormat>
  <Paragraphs>101</Paragraphs>
  <Slides>21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149</cp:revision>
  <dcterms:created xsi:type="dcterms:W3CDTF">2022-01-16T23:09:25Z</dcterms:created>
  <dcterms:modified xsi:type="dcterms:W3CDTF">2022-05-19T13:11:58Z</dcterms:modified>
</cp:coreProperties>
</file>